
<file path=[Content_Types].xml><?xml version="1.0" encoding="utf-8"?>
<Types xmlns="http://schemas.openxmlformats.org/package/2006/content-types">
  <Default ContentType="image/jpeg" Extension="jpg"/>
  <Default ContentType="video/mp4" Extension="mp4"/>
  <Default ContentType="image/svg+xml" Extension="svg"/>
  <Default ContentType="image/gif" Extension="gif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10287000" cx="18288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2.sv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mp4"/><Relationship Id="rId7" Type="http://schemas.openxmlformats.org/officeDocument/2006/relationships/image" Target="../media/image12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11" Type="http://schemas.openxmlformats.org/officeDocument/2006/relationships/image" Target="../media/image33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2.jpeg"/><Relationship Id="rId4" Type="http://schemas.openxmlformats.org/officeDocument/2006/relationships/video" Target="../media/media3.mp4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5.mp4"/><Relationship Id="rId7" Type="http://schemas.openxmlformats.org/officeDocument/2006/relationships/image" Target="../media/image12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11" Type="http://schemas.openxmlformats.org/officeDocument/2006/relationships/image" Target="../media/image3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4.png"/><Relationship Id="rId4" Type="http://schemas.openxmlformats.org/officeDocument/2006/relationships/video" Target="../media/media5.mp4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15848" y="5626599"/>
            <a:ext cx="3145802" cy="31458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604" y="0"/>
                  </a:moveTo>
                  <a:lnTo>
                    <a:pt x="756196" y="0"/>
                  </a:lnTo>
                  <a:cubicBezTo>
                    <a:pt x="787458" y="0"/>
                    <a:pt x="812800" y="25342"/>
                    <a:pt x="812800" y="56604"/>
                  </a:cubicBezTo>
                  <a:lnTo>
                    <a:pt x="812800" y="756196"/>
                  </a:lnTo>
                  <a:cubicBezTo>
                    <a:pt x="812800" y="787458"/>
                    <a:pt x="787458" y="812800"/>
                    <a:pt x="756196" y="812800"/>
                  </a:cubicBezTo>
                  <a:lnTo>
                    <a:pt x="56604" y="812800"/>
                  </a:lnTo>
                  <a:cubicBezTo>
                    <a:pt x="25342" y="812800"/>
                    <a:pt x="0" y="787458"/>
                    <a:pt x="0" y="756196"/>
                  </a:cubicBezTo>
                  <a:lnTo>
                    <a:pt x="0" y="56604"/>
                  </a:lnTo>
                  <a:cubicBezTo>
                    <a:pt x="0" y="25342"/>
                    <a:pt x="25342" y="0"/>
                    <a:pt x="56604" y="0"/>
                  </a:cubicBezTo>
                  <a:close/>
                </a:path>
              </a:pathLst>
            </a:custGeom>
            <a:blipFill>
              <a:blip r:embed="rId4"/>
              <a:stretch>
                <a:fillRect l="-25136" r="-2513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570224" y="5623476"/>
            <a:ext cx="3145802" cy="31458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604" y="0"/>
                  </a:moveTo>
                  <a:lnTo>
                    <a:pt x="756196" y="0"/>
                  </a:lnTo>
                  <a:cubicBezTo>
                    <a:pt x="787458" y="0"/>
                    <a:pt x="812800" y="25342"/>
                    <a:pt x="812800" y="56604"/>
                  </a:cubicBezTo>
                  <a:lnTo>
                    <a:pt x="812800" y="756196"/>
                  </a:lnTo>
                  <a:cubicBezTo>
                    <a:pt x="812800" y="787458"/>
                    <a:pt x="787458" y="812800"/>
                    <a:pt x="756196" y="812800"/>
                  </a:cubicBezTo>
                  <a:lnTo>
                    <a:pt x="56604" y="812800"/>
                  </a:lnTo>
                  <a:cubicBezTo>
                    <a:pt x="25342" y="812800"/>
                    <a:pt x="0" y="787458"/>
                    <a:pt x="0" y="756196"/>
                  </a:cubicBezTo>
                  <a:lnTo>
                    <a:pt x="0" y="56604"/>
                  </a:lnTo>
                  <a:cubicBezTo>
                    <a:pt x="0" y="25342"/>
                    <a:pt x="25342" y="0"/>
                    <a:pt x="56604" y="0"/>
                  </a:cubicBezTo>
                  <a:close/>
                </a:path>
              </a:pathLst>
            </a:custGeom>
            <a:blipFill>
              <a:blip r:embed="rId5"/>
              <a:stretch>
                <a:fillRect l="-25471" r="-2547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3525901" y="5623476"/>
            <a:ext cx="3145802" cy="314580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6604" y="0"/>
                  </a:moveTo>
                  <a:lnTo>
                    <a:pt x="756196" y="0"/>
                  </a:lnTo>
                  <a:cubicBezTo>
                    <a:pt x="787458" y="0"/>
                    <a:pt x="812800" y="25342"/>
                    <a:pt x="812800" y="56604"/>
                  </a:cubicBezTo>
                  <a:lnTo>
                    <a:pt x="812800" y="756196"/>
                  </a:lnTo>
                  <a:cubicBezTo>
                    <a:pt x="812800" y="787458"/>
                    <a:pt x="787458" y="812800"/>
                    <a:pt x="756196" y="812800"/>
                  </a:cubicBezTo>
                  <a:lnTo>
                    <a:pt x="56604" y="812800"/>
                  </a:lnTo>
                  <a:cubicBezTo>
                    <a:pt x="25342" y="812800"/>
                    <a:pt x="0" y="787458"/>
                    <a:pt x="0" y="756196"/>
                  </a:cubicBezTo>
                  <a:lnTo>
                    <a:pt x="0" y="56604"/>
                  </a:lnTo>
                  <a:cubicBezTo>
                    <a:pt x="0" y="25342"/>
                    <a:pt x="25342" y="0"/>
                    <a:pt x="56604" y="0"/>
                  </a:cubicBezTo>
                  <a:close/>
                </a:path>
              </a:pathLst>
            </a:custGeom>
            <a:blipFill>
              <a:blip r:embed="rId6"/>
              <a:stretch>
                <a:fillRect l="-38996" r="-3899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371600" y="918209"/>
            <a:ext cx="15839466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AAVISHKAR </a:t>
            </a:r>
          </a:p>
          <a:p>
            <a:pPr algn="ctr">
              <a:lnSpc>
                <a:spcPts val="11580"/>
              </a:lnSpc>
            </a:pPr>
            <a:r>
              <a:rPr lang="en-US" sz="96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NAVI-LINK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88749" y="3782059"/>
            <a:ext cx="11912250" cy="12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4"/>
              </a:lnSpc>
            </a:pPr>
            <a:r>
              <a:rPr lang="en-US" sz="4767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DEVELOPING ADVANCED LINKAGE SUSPENSION SYSTEM FOR ROVER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1189" y="9109075"/>
            <a:ext cx="2589490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PERSEVERANCE</a:t>
            </a:r>
          </a:p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NASA-2020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60419" y="9109075"/>
            <a:ext cx="1768912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PRAGYAN</a:t>
            </a:r>
          </a:p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ISRO-2023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52868" y="9109075"/>
            <a:ext cx="2398395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OPPORTUNITY</a:t>
            </a:r>
          </a:p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NASA-2018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B2C7B-EAFC-214A-0025-57C2DF9848A2}"/>
              </a:ext>
            </a:extLst>
          </p:cNvPr>
          <p:cNvSpPr txBox="1"/>
          <p:nvPr/>
        </p:nvSpPr>
        <p:spPr>
          <a:xfrm>
            <a:off x="14913965" y="1001788"/>
            <a:ext cx="2982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Category- </a:t>
            </a:r>
            <a:r>
              <a:rPr lang="en-US" sz="2400" dirty="0" err="1">
                <a:solidFill>
                  <a:schemeClr val="bg1"/>
                </a:solidFill>
              </a:rPr>
              <a:t>Engg</a:t>
            </a:r>
            <a:r>
              <a:rPr lang="en-US" sz="2400" dirty="0">
                <a:solidFill>
                  <a:schemeClr val="bg1"/>
                </a:solidFill>
              </a:rPr>
              <a:t> &amp; Tech</a:t>
            </a:r>
          </a:p>
          <a:p>
            <a:r>
              <a:rPr lang="en-US" sz="2400" dirty="0">
                <a:solidFill>
                  <a:schemeClr val="bg1"/>
                </a:solidFill>
              </a:rPr>
              <a:t>Level- UG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Code -  5174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367E3-FFEE-9E3A-9751-1DEAB1D2E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75C20E-1D26-88F8-0175-66EACEE274A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A2BFFE8-BB75-FD7B-4E39-DD2BE315B7D5}"/>
              </a:ext>
            </a:extLst>
          </p:cNvPr>
          <p:cNvSpPr txBox="1"/>
          <p:nvPr/>
        </p:nvSpPr>
        <p:spPr>
          <a:xfrm>
            <a:off x="2395754" y="620395"/>
            <a:ext cx="14195913" cy="95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Support for Peripherals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9B9380B-DDBB-1BAB-1929-DC51A7980CC7}"/>
              </a:ext>
            </a:extLst>
          </p:cNvPr>
          <p:cNvSpPr txBox="1"/>
          <p:nvPr/>
        </p:nvSpPr>
        <p:spPr>
          <a:xfrm>
            <a:off x="15925800" y="8932545"/>
            <a:ext cx="130665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09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05C74E-BA8B-FAD5-82C5-A0F3BBD72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509" y="2048381"/>
            <a:ext cx="7666982" cy="78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7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78C01-3EA4-3331-B6C4-3C0FCCAE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6D431A-B8D4-B41D-A188-B64B5981D2B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1A2F272-A908-9147-C760-4E907EBB134B}"/>
              </a:ext>
            </a:extLst>
          </p:cNvPr>
          <p:cNvSpPr txBox="1"/>
          <p:nvPr/>
        </p:nvSpPr>
        <p:spPr>
          <a:xfrm>
            <a:off x="1315106" y="720616"/>
            <a:ext cx="15892246" cy="952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Integrating with Computer Vision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CF963BD-76F9-B888-4DE9-E219D0E95449}"/>
              </a:ext>
            </a:extLst>
          </p:cNvPr>
          <p:cNvSpPr txBox="1"/>
          <p:nvPr/>
        </p:nvSpPr>
        <p:spPr>
          <a:xfrm>
            <a:off x="15938341" y="8932545"/>
            <a:ext cx="130665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</a:t>
            </a:r>
            <a:r>
              <a:rPr lang="en-US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674B9F-016F-574A-A4F3-505CCEE45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48613"/>
            <a:ext cx="8133693" cy="4321024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32C51BBD-4A56-D992-9F3B-621948B9C3FE}"/>
              </a:ext>
            </a:extLst>
          </p:cNvPr>
          <p:cNvSpPr txBox="1"/>
          <p:nvPr/>
        </p:nvSpPr>
        <p:spPr>
          <a:xfrm>
            <a:off x="1352748" y="2075877"/>
            <a:ext cx="15892246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4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Path Planning</a:t>
            </a:r>
            <a:endParaRPr lang="en-US" sz="6999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C31DA92-48B7-F054-FEA4-35565D2FE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3744926"/>
            <a:ext cx="8133693" cy="4321024"/>
          </a:xfrm>
          <a:prstGeom prst="rect">
            <a:avLst/>
          </a:prstGeom>
        </p:spPr>
      </p:pic>
      <p:sp>
        <p:nvSpPr>
          <p:cNvPr id="25" name="TextBox 13">
            <a:extLst>
              <a:ext uri="{FF2B5EF4-FFF2-40B4-BE49-F238E27FC236}">
                <a16:creationId xmlns:a16="http://schemas.microsoft.com/office/drawing/2014/main" id="{B5515BF7-8940-44E1-8F22-4F2A37B0B0F4}"/>
              </a:ext>
            </a:extLst>
          </p:cNvPr>
          <p:cNvSpPr txBox="1"/>
          <p:nvPr/>
        </p:nvSpPr>
        <p:spPr>
          <a:xfrm>
            <a:off x="2438400" y="8236933"/>
            <a:ext cx="5181600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4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Rough Surface</a:t>
            </a:r>
            <a:endParaRPr lang="en-US" sz="6999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56481E3A-DBD9-151B-B195-3FFBE5D2B16D}"/>
              </a:ext>
            </a:extLst>
          </p:cNvPr>
          <p:cNvSpPr txBox="1"/>
          <p:nvPr/>
        </p:nvSpPr>
        <p:spPr>
          <a:xfrm>
            <a:off x="11125200" y="8161916"/>
            <a:ext cx="5181600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4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Smooth Road</a:t>
            </a:r>
            <a:endParaRPr lang="en-US" sz="6999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  <p:extLst>
      <p:ext uri="{BB962C8B-B14F-4D97-AF65-F5344CB8AC3E}">
        <p14:creationId xmlns:p14="http://schemas.microsoft.com/office/powerpoint/2010/main" val="208113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BCA70-906B-B974-F7A9-A135D2ED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6DC904-AB7C-6E4C-070A-8AC87EE783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53542A3-FA61-92E2-4C47-325D91F50412}"/>
              </a:ext>
            </a:extLst>
          </p:cNvPr>
          <p:cNvSpPr txBox="1"/>
          <p:nvPr/>
        </p:nvSpPr>
        <p:spPr>
          <a:xfrm>
            <a:off x="1315106" y="720616"/>
            <a:ext cx="15892246" cy="952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Integrating with Computer Vision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35C69C9-456F-846B-B5B8-C8870CE3DDD6}"/>
              </a:ext>
            </a:extLst>
          </p:cNvPr>
          <p:cNvSpPr txBox="1"/>
          <p:nvPr/>
        </p:nvSpPr>
        <p:spPr>
          <a:xfrm>
            <a:off x="15938341" y="8932545"/>
            <a:ext cx="130665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11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5EA7EC34-12B0-CFE8-C934-990E70642047}"/>
              </a:ext>
            </a:extLst>
          </p:cNvPr>
          <p:cNvSpPr txBox="1"/>
          <p:nvPr/>
        </p:nvSpPr>
        <p:spPr>
          <a:xfrm>
            <a:off x="1352748" y="2075877"/>
            <a:ext cx="15892246" cy="836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4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Terrain Detection</a:t>
            </a:r>
            <a:endParaRPr lang="en-US" sz="6999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0A669-D68C-07BE-A552-C32C3101F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7" y="3644792"/>
            <a:ext cx="8153400" cy="4586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64E93-3F2E-7F89-684C-E34A2B7EC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644792"/>
            <a:ext cx="8164286" cy="45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1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55" b="-10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300392" y="578395"/>
            <a:ext cx="3958908" cy="395890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978" y="0"/>
                  </a:moveTo>
                  <a:lnTo>
                    <a:pt x="767822" y="0"/>
                  </a:lnTo>
                  <a:cubicBezTo>
                    <a:pt x="792663" y="0"/>
                    <a:pt x="812800" y="20137"/>
                    <a:pt x="812800" y="44978"/>
                  </a:cubicBezTo>
                  <a:lnTo>
                    <a:pt x="812800" y="767822"/>
                  </a:lnTo>
                  <a:cubicBezTo>
                    <a:pt x="812800" y="792663"/>
                    <a:pt x="792663" y="812800"/>
                    <a:pt x="767822" y="812800"/>
                  </a:cubicBezTo>
                  <a:lnTo>
                    <a:pt x="44978" y="812800"/>
                  </a:lnTo>
                  <a:cubicBezTo>
                    <a:pt x="20137" y="812800"/>
                    <a:pt x="0" y="792663"/>
                    <a:pt x="0" y="767822"/>
                  </a:cubicBezTo>
                  <a:lnTo>
                    <a:pt x="0" y="44978"/>
                  </a:lnTo>
                  <a:cubicBezTo>
                    <a:pt x="0" y="20137"/>
                    <a:pt x="20137" y="0"/>
                    <a:pt x="44978" y="0"/>
                  </a:cubicBezTo>
                  <a:close/>
                </a:path>
              </a:pathLst>
            </a:custGeom>
            <a:blipFill>
              <a:blip r:embed="rId3"/>
              <a:stretch>
                <a:fillRect l="-38996" r="-3899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5165090"/>
            <a:ext cx="3958908" cy="39589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978" y="0"/>
                  </a:moveTo>
                  <a:lnTo>
                    <a:pt x="767822" y="0"/>
                  </a:lnTo>
                  <a:cubicBezTo>
                    <a:pt x="792663" y="0"/>
                    <a:pt x="812800" y="20137"/>
                    <a:pt x="812800" y="44978"/>
                  </a:cubicBezTo>
                  <a:lnTo>
                    <a:pt x="812800" y="767822"/>
                  </a:lnTo>
                  <a:cubicBezTo>
                    <a:pt x="812800" y="792663"/>
                    <a:pt x="792663" y="812800"/>
                    <a:pt x="767822" y="812800"/>
                  </a:cubicBezTo>
                  <a:lnTo>
                    <a:pt x="44978" y="812800"/>
                  </a:lnTo>
                  <a:cubicBezTo>
                    <a:pt x="20137" y="812800"/>
                    <a:pt x="0" y="792663"/>
                    <a:pt x="0" y="767822"/>
                  </a:cubicBezTo>
                  <a:lnTo>
                    <a:pt x="0" y="44978"/>
                  </a:lnTo>
                  <a:cubicBezTo>
                    <a:pt x="0" y="20137"/>
                    <a:pt x="20137" y="0"/>
                    <a:pt x="44978" y="0"/>
                  </a:cubicBezTo>
                  <a:close/>
                </a:path>
              </a:pathLst>
            </a:custGeom>
            <a:blipFill>
              <a:blip r:embed="rId4"/>
              <a:stretch>
                <a:fillRect l="-38842" r="-3884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5938341" y="8932545"/>
            <a:ext cx="130665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</a:t>
            </a:r>
            <a:r>
              <a:rPr lang="en-US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1980576" y="631776"/>
            <a:ext cx="13892297" cy="91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8"/>
              </a:lnSpc>
            </a:pPr>
            <a:r>
              <a:rPr lang="en-US" sz="685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APPLICATIONS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4953" y="7393349"/>
            <a:ext cx="6538000" cy="230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ctr">
              <a:lnSpc>
                <a:spcPts val="2323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SUPERIOR STABILITY AND LOAD MANAGEMENT</a:t>
            </a:r>
          </a:p>
          <a:p>
            <a:pPr algn="ctr">
              <a:lnSpc>
                <a:spcPts val="2323"/>
              </a:lnSpc>
              <a:spcBef>
                <a:spcPct val="0"/>
              </a:spcBef>
            </a:pPr>
            <a:endParaRPr lang="en-US" sz="2300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96571" lvl="1" indent="-248285" algn="ctr">
              <a:lnSpc>
                <a:spcPts val="2323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ENHANCED TERRAIN ADAPTABILITY</a:t>
            </a:r>
          </a:p>
          <a:p>
            <a:pPr algn="ctr">
              <a:lnSpc>
                <a:spcPts val="2323"/>
              </a:lnSpc>
              <a:spcBef>
                <a:spcPct val="0"/>
              </a:spcBef>
            </a:pPr>
            <a:endParaRPr lang="en-US" sz="2300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96571" lvl="1" indent="-248285" algn="ctr">
              <a:lnSpc>
                <a:spcPts val="2323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VALUABLE FOR CURRENT AND FUTURE EXPLORATION CHALLENGES</a:t>
            </a:r>
          </a:p>
          <a:p>
            <a:pPr algn="ctr">
              <a:lnSpc>
                <a:spcPts val="2323"/>
              </a:lnSpc>
              <a:spcBef>
                <a:spcPct val="0"/>
              </a:spcBef>
            </a:pPr>
            <a:endParaRPr lang="en-US" sz="2300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64953" y="1860452"/>
            <a:ext cx="6538000" cy="230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ctr">
              <a:lnSpc>
                <a:spcPts val="2323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PLANETARY ROVERS (MARS, MOON EXPLORATION)</a:t>
            </a:r>
          </a:p>
          <a:p>
            <a:pPr algn="ctr">
              <a:lnSpc>
                <a:spcPts val="2323"/>
              </a:lnSpc>
            </a:pPr>
            <a:endParaRPr lang="en-US" sz="2300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96571" lvl="1" indent="-248285" algn="ctr">
              <a:lnSpc>
                <a:spcPts val="2323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Search-and-rescue robots</a:t>
            </a:r>
          </a:p>
          <a:p>
            <a:pPr algn="ctr">
              <a:lnSpc>
                <a:spcPts val="2323"/>
              </a:lnSpc>
            </a:pPr>
            <a:endParaRPr lang="en-US" sz="2300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96571" lvl="1" indent="-248285" algn="ctr">
              <a:lnSpc>
                <a:spcPts val="2323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Off-road autonomous vehicles (agriculture, mining, forestry)</a:t>
            </a:r>
          </a:p>
          <a:p>
            <a:pPr algn="ctr">
              <a:lnSpc>
                <a:spcPts val="2323"/>
              </a:lnSpc>
              <a:spcBef>
                <a:spcPct val="0"/>
              </a:spcBef>
            </a:pPr>
            <a:endParaRPr lang="en-US" sz="2300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2236935" y="5848248"/>
            <a:ext cx="13892297" cy="91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8"/>
              </a:lnSpc>
            </a:pPr>
            <a:r>
              <a:rPr lang="en-US" sz="685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7405F-7377-3A0F-FB77-AC1ED3E72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2E1AE11-B8F3-0F01-D361-CC4ACBA2917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55" b="-10555"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903487F-3D75-FAE9-4E05-45520055089B}"/>
              </a:ext>
            </a:extLst>
          </p:cNvPr>
          <p:cNvSpPr txBox="1"/>
          <p:nvPr/>
        </p:nvSpPr>
        <p:spPr>
          <a:xfrm>
            <a:off x="15938341" y="8932545"/>
            <a:ext cx="130665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</a:t>
            </a:r>
            <a:r>
              <a:rPr lang="en-US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  <a:endParaRPr lang="en-US"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C1D66C6-7037-6CE4-6BDC-EAE5F9FAA0C8}"/>
              </a:ext>
            </a:extLst>
          </p:cNvPr>
          <p:cNvSpPr txBox="1"/>
          <p:nvPr/>
        </p:nvSpPr>
        <p:spPr>
          <a:xfrm>
            <a:off x="2354826" y="1388743"/>
            <a:ext cx="13892297" cy="92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8"/>
              </a:lnSpc>
            </a:pPr>
            <a:r>
              <a:rPr lang="en-US" sz="685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ENTREPRENEURSHIP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47B603-21A0-CA7F-61A5-337FAD2EA7EE}"/>
              </a:ext>
            </a:extLst>
          </p:cNvPr>
          <p:cNvSpPr txBox="1"/>
          <p:nvPr/>
        </p:nvSpPr>
        <p:spPr>
          <a:xfrm>
            <a:off x="2057400" y="6507573"/>
            <a:ext cx="6538000" cy="237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8286" lvl="1" algn="ctr">
              <a:lnSpc>
                <a:spcPts val="2323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CHEAP PCB DESIGN: In house manufacturing</a:t>
            </a:r>
          </a:p>
          <a:p>
            <a:pPr marL="248286" lvl="1" algn="ctr">
              <a:lnSpc>
                <a:spcPts val="2323"/>
              </a:lnSpc>
              <a:spcBef>
                <a:spcPct val="0"/>
              </a:spcBef>
            </a:pPr>
            <a:endParaRPr lang="en-US" sz="2300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248286" lvl="1" algn="ctr">
              <a:lnSpc>
                <a:spcPts val="2323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SUPPORT FOR PERIPHERALS: Various sensor attachments available</a:t>
            </a:r>
          </a:p>
          <a:p>
            <a:pPr marL="248286" lvl="1" algn="ctr">
              <a:lnSpc>
                <a:spcPts val="2323"/>
              </a:lnSpc>
              <a:spcBef>
                <a:spcPct val="0"/>
              </a:spcBef>
            </a:pPr>
            <a:endParaRPr lang="en-US" sz="2300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248286" lvl="1" algn="ctr">
              <a:lnSpc>
                <a:spcPts val="2323"/>
              </a:lnSpc>
              <a:spcBef>
                <a:spcPct val="0"/>
              </a:spcBef>
            </a:pPr>
            <a:endParaRPr lang="en-US" sz="2300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2323"/>
              </a:lnSpc>
              <a:spcBef>
                <a:spcPct val="0"/>
              </a:spcBef>
            </a:pPr>
            <a:endParaRPr lang="en-US" sz="2300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5AE57A8-E1F1-70C3-2997-609CE552F5DA}"/>
              </a:ext>
            </a:extLst>
          </p:cNvPr>
          <p:cNvSpPr txBox="1"/>
          <p:nvPr/>
        </p:nvSpPr>
        <p:spPr>
          <a:xfrm>
            <a:off x="2362200" y="3543300"/>
            <a:ext cx="6538000" cy="296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3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LOW COST OF PRODUCTION: Developed with low-cost materials</a:t>
            </a:r>
          </a:p>
          <a:p>
            <a:pPr algn="ctr">
              <a:lnSpc>
                <a:spcPts val="2323"/>
              </a:lnSpc>
              <a:spcBef>
                <a:spcPct val="0"/>
              </a:spcBef>
            </a:pPr>
            <a:endParaRPr lang="en-US" sz="2300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2323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REPEATABILITY: Same linkage mechanism can be used on all 3 sides</a:t>
            </a:r>
          </a:p>
          <a:p>
            <a:pPr algn="ctr">
              <a:lnSpc>
                <a:spcPts val="2323"/>
              </a:lnSpc>
              <a:spcBef>
                <a:spcPct val="0"/>
              </a:spcBef>
            </a:pPr>
            <a:endParaRPr lang="en-US" sz="2300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2323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EASY TO DEPLOY: The rover can be Modularized</a:t>
            </a:r>
          </a:p>
          <a:p>
            <a:pPr algn="ctr">
              <a:lnSpc>
                <a:spcPts val="2323"/>
              </a:lnSpc>
              <a:spcBef>
                <a:spcPct val="0"/>
              </a:spcBef>
            </a:pPr>
            <a:endParaRPr lang="en-US" sz="2300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2323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9F4CEA-D833-30A8-F6D4-B16CAFCF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736617"/>
            <a:ext cx="6519427" cy="412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5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66962" y="3747860"/>
            <a:ext cx="7354075" cy="300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</a:t>
            </a:r>
          </a:p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 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b="-257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74217" y="2416029"/>
            <a:ext cx="11739566" cy="183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WHAT IS THE NEED OF NAVI-LINK?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74217" y="6104263"/>
            <a:ext cx="12369551" cy="315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3313" lvl="1" indent="-321656" algn="just">
              <a:lnSpc>
                <a:spcPts val="4171"/>
              </a:lnSpc>
              <a:buAutoNum type="arabicPeriod"/>
            </a:pPr>
            <a:r>
              <a:rPr lang="en-US" sz="2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Navigating challenging and unpredictable terrains</a:t>
            </a:r>
          </a:p>
          <a:p>
            <a:pPr marL="643313" lvl="1" indent="-321656" algn="just">
              <a:lnSpc>
                <a:spcPts val="4171"/>
              </a:lnSpc>
              <a:buAutoNum type="arabicPeriod"/>
            </a:pPr>
            <a:r>
              <a:rPr lang="en-US" sz="2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Overcoming limitations of traditional suspension systems</a:t>
            </a:r>
          </a:p>
          <a:p>
            <a:pPr marL="643313" lvl="1" indent="-321656" algn="just">
              <a:lnSpc>
                <a:spcPts val="4171"/>
              </a:lnSpc>
              <a:buAutoNum type="arabicPeriod"/>
            </a:pPr>
            <a:r>
              <a:rPr lang="en-US" sz="2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Ensuring stability on slopes and obstacles</a:t>
            </a:r>
          </a:p>
          <a:p>
            <a:pPr marL="643313" lvl="1" indent="-321656" algn="just">
              <a:lnSpc>
                <a:spcPts val="4171"/>
              </a:lnSpc>
              <a:buAutoNum type="arabicPeriod"/>
            </a:pPr>
            <a:r>
              <a:rPr lang="en-US" sz="2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Achieving independent wheel movement for better mobility</a:t>
            </a:r>
          </a:p>
          <a:p>
            <a:pPr marL="643313" lvl="1" indent="-321656" algn="just">
              <a:lnSpc>
                <a:spcPts val="4171"/>
              </a:lnSpc>
              <a:buAutoNum type="arabicPeriod"/>
            </a:pPr>
            <a:r>
              <a:rPr lang="en-US" sz="2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Minimizing mechanical stress and vibration impact</a:t>
            </a:r>
          </a:p>
          <a:p>
            <a:pPr algn="just">
              <a:lnSpc>
                <a:spcPts val="4171"/>
              </a:lnSpc>
            </a:pPr>
            <a:endParaRPr lang="en-US" sz="297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6841" y="2066138"/>
            <a:ext cx="6654318" cy="5246370"/>
            <a:chOff x="0" y="0"/>
            <a:chExt cx="103092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0928" cy="812800"/>
            </a:xfrm>
            <a:custGeom>
              <a:avLst/>
              <a:gdLst/>
              <a:ahLst/>
              <a:cxnLst/>
              <a:rect l="l" t="t" r="r" b="b"/>
              <a:pathLst>
                <a:path w="1030928" h="812800">
                  <a:moveTo>
                    <a:pt x="26759" y="0"/>
                  </a:moveTo>
                  <a:lnTo>
                    <a:pt x="1004169" y="0"/>
                  </a:lnTo>
                  <a:cubicBezTo>
                    <a:pt x="1018948" y="0"/>
                    <a:pt x="1030928" y="11980"/>
                    <a:pt x="1030928" y="26759"/>
                  </a:cubicBezTo>
                  <a:lnTo>
                    <a:pt x="1030928" y="786041"/>
                  </a:lnTo>
                  <a:cubicBezTo>
                    <a:pt x="1030928" y="800819"/>
                    <a:pt x="1018948" y="812800"/>
                    <a:pt x="1004169" y="812800"/>
                  </a:cubicBezTo>
                  <a:lnTo>
                    <a:pt x="26759" y="812800"/>
                  </a:lnTo>
                  <a:cubicBezTo>
                    <a:pt x="11980" y="812800"/>
                    <a:pt x="0" y="800819"/>
                    <a:pt x="0" y="786041"/>
                  </a:cubicBezTo>
                  <a:lnTo>
                    <a:pt x="0" y="26759"/>
                  </a:lnTo>
                  <a:cubicBezTo>
                    <a:pt x="0" y="11980"/>
                    <a:pt x="11980" y="0"/>
                    <a:pt x="26759" y="0"/>
                  </a:cubicBezTo>
                  <a:close/>
                </a:path>
              </a:pathLst>
            </a:custGeom>
            <a:blipFill>
              <a:blip r:embed="rId3"/>
              <a:stretch>
                <a:fillRect t="-865" b="-60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252363" y="3122099"/>
            <a:ext cx="3679460" cy="3134448"/>
            <a:chOff x="0" y="0"/>
            <a:chExt cx="95412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4128" cy="812800"/>
            </a:xfrm>
            <a:custGeom>
              <a:avLst/>
              <a:gdLst/>
              <a:ahLst/>
              <a:cxnLst/>
              <a:rect l="l" t="t" r="r" b="b"/>
              <a:pathLst>
                <a:path w="954128" h="812800">
                  <a:moveTo>
                    <a:pt x="48394" y="0"/>
                  </a:moveTo>
                  <a:lnTo>
                    <a:pt x="905734" y="0"/>
                  </a:lnTo>
                  <a:cubicBezTo>
                    <a:pt x="918569" y="0"/>
                    <a:pt x="930878" y="5099"/>
                    <a:pt x="939954" y="14174"/>
                  </a:cubicBezTo>
                  <a:cubicBezTo>
                    <a:pt x="949030" y="23250"/>
                    <a:pt x="954128" y="35559"/>
                    <a:pt x="954128" y="48394"/>
                  </a:cubicBezTo>
                  <a:lnTo>
                    <a:pt x="954128" y="764406"/>
                  </a:lnTo>
                  <a:cubicBezTo>
                    <a:pt x="954128" y="791133"/>
                    <a:pt x="932461" y="812800"/>
                    <a:pt x="905734" y="812800"/>
                  </a:cubicBezTo>
                  <a:lnTo>
                    <a:pt x="48394" y="812800"/>
                  </a:lnTo>
                  <a:cubicBezTo>
                    <a:pt x="21667" y="812800"/>
                    <a:pt x="0" y="791133"/>
                    <a:pt x="0" y="764406"/>
                  </a:cubicBezTo>
                  <a:lnTo>
                    <a:pt x="0" y="48394"/>
                  </a:lnTo>
                  <a:cubicBezTo>
                    <a:pt x="0" y="21667"/>
                    <a:pt x="21667" y="0"/>
                    <a:pt x="48394" y="0"/>
                  </a:cubicBezTo>
                  <a:close/>
                </a:path>
              </a:pathLst>
            </a:custGeom>
            <a:blipFill>
              <a:blip r:embed="rId4"/>
              <a:stretch>
                <a:fillRect l="-3242" r="-324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3356984" y="3122099"/>
            <a:ext cx="3679460" cy="3134448"/>
            <a:chOff x="0" y="0"/>
            <a:chExt cx="954128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4128" cy="812800"/>
            </a:xfrm>
            <a:custGeom>
              <a:avLst/>
              <a:gdLst/>
              <a:ahLst/>
              <a:cxnLst/>
              <a:rect l="l" t="t" r="r" b="b"/>
              <a:pathLst>
                <a:path w="954128" h="812800">
                  <a:moveTo>
                    <a:pt x="48394" y="0"/>
                  </a:moveTo>
                  <a:lnTo>
                    <a:pt x="905734" y="0"/>
                  </a:lnTo>
                  <a:cubicBezTo>
                    <a:pt x="918569" y="0"/>
                    <a:pt x="930878" y="5099"/>
                    <a:pt x="939954" y="14174"/>
                  </a:cubicBezTo>
                  <a:cubicBezTo>
                    <a:pt x="949030" y="23250"/>
                    <a:pt x="954128" y="35559"/>
                    <a:pt x="954128" y="48394"/>
                  </a:cubicBezTo>
                  <a:lnTo>
                    <a:pt x="954128" y="764406"/>
                  </a:lnTo>
                  <a:cubicBezTo>
                    <a:pt x="954128" y="791133"/>
                    <a:pt x="932461" y="812800"/>
                    <a:pt x="905734" y="812800"/>
                  </a:cubicBezTo>
                  <a:lnTo>
                    <a:pt x="48394" y="812800"/>
                  </a:lnTo>
                  <a:cubicBezTo>
                    <a:pt x="21667" y="812800"/>
                    <a:pt x="0" y="791133"/>
                    <a:pt x="0" y="764406"/>
                  </a:cubicBezTo>
                  <a:lnTo>
                    <a:pt x="0" y="48394"/>
                  </a:lnTo>
                  <a:cubicBezTo>
                    <a:pt x="0" y="21667"/>
                    <a:pt x="21667" y="0"/>
                    <a:pt x="48394" y="0"/>
                  </a:cubicBezTo>
                  <a:close/>
                </a:path>
              </a:pathLst>
            </a:custGeom>
            <a:blipFill>
              <a:blip r:embed="rId5"/>
              <a:stretch>
                <a:fillRect l="-3242" r="-324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912350" y="620395"/>
            <a:ext cx="10463300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DESIGN OF NAVI-LINK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27379" y="8932545"/>
            <a:ext cx="917615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09897" y="7978775"/>
            <a:ext cx="13268206" cy="127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NAVI-LINK FEATURES A UNIQUE SUSPENSION SYSTEM , WHICH PROVIDES BETTER </a:t>
            </a:r>
          </a:p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STABILITY AND CONTROL OF THE LOAD IN HIGH SPEED CONDITIONS , </a:t>
            </a:r>
          </a:p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PROVIDES EASIER CONTROL AND TRACTION WITH BETTER SLOPE HANDLING </a:t>
            </a:r>
          </a:p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CAPACITY.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23272">
            <a:off x="-119252" y="7029795"/>
            <a:ext cx="2820390" cy="4114800"/>
          </a:xfrm>
          <a:custGeom>
            <a:avLst/>
            <a:gdLst/>
            <a:ahLst/>
            <a:cxnLst/>
            <a:rect l="l" t="t" r="r" b="b"/>
            <a:pathLst>
              <a:path w="2820390" h="4114800">
                <a:moveTo>
                  <a:pt x="0" y="0"/>
                </a:moveTo>
                <a:lnTo>
                  <a:pt x="2820389" y="0"/>
                </a:lnTo>
                <a:lnTo>
                  <a:pt x="28203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08741" y="-404642"/>
            <a:ext cx="3701118" cy="2866684"/>
          </a:xfrm>
          <a:custGeom>
            <a:avLst/>
            <a:gdLst/>
            <a:ahLst/>
            <a:cxnLst/>
            <a:rect l="l" t="t" r="r" b="b"/>
            <a:pathLst>
              <a:path w="3701118" h="2866684">
                <a:moveTo>
                  <a:pt x="0" y="0"/>
                </a:moveTo>
                <a:lnTo>
                  <a:pt x="3701118" y="0"/>
                </a:lnTo>
                <a:lnTo>
                  <a:pt x="3701118" y="2866684"/>
                </a:lnTo>
                <a:lnTo>
                  <a:pt x="0" y="2866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08830" y="4923603"/>
            <a:ext cx="3773758" cy="3938457"/>
          </a:xfrm>
          <a:custGeom>
            <a:avLst/>
            <a:gdLst/>
            <a:ahLst/>
            <a:cxnLst/>
            <a:rect l="l" t="t" r="r" b="b"/>
            <a:pathLst>
              <a:path w="3773758" h="3938457">
                <a:moveTo>
                  <a:pt x="0" y="0"/>
                </a:moveTo>
                <a:lnTo>
                  <a:pt x="3773758" y="0"/>
                </a:lnTo>
                <a:lnTo>
                  <a:pt x="3773758" y="3938457"/>
                </a:lnTo>
                <a:lnTo>
                  <a:pt x="0" y="39384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432941" y="-695184"/>
            <a:ext cx="3447768" cy="3447768"/>
          </a:xfrm>
          <a:custGeom>
            <a:avLst/>
            <a:gdLst/>
            <a:ahLst/>
            <a:cxnLst/>
            <a:rect l="l" t="t" r="r" b="b"/>
            <a:pathLst>
              <a:path w="3447768" h="3447768">
                <a:moveTo>
                  <a:pt x="0" y="3447768"/>
                </a:moveTo>
                <a:lnTo>
                  <a:pt x="3447768" y="3447768"/>
                </a:lnTo>
                <a:lnTo>
                  <a:pt x="3447768" y="0"/>
                </a:lnTo>
                <a:lnTo>
                  <a:pt x="0" y="0"/>
                </a:lnTo>
                <a:lnTo>
                  <a:pt x="0" y="344776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79170" y="2861123"/>
            <a:ext cx="6380279" cy="183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PROJECT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79170" y="5093148"/>
            <a:ext cx="5962679" cy="18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Double Lambda Linkage Suspension is an advanced design featuring two interconnected triangular (A-frame) linkages on each side of the rover. This configuration provides: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49176" y="2777984"/>
            <a:ext cx="6001098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Independent Wheel Movement: Each wheel can articulate independently to maintain continuous ground contact.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59449" y="2962145"/>
            <a:ext cx="83203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49176" y="4639758"/>
            <a:ext cx="6001098" cy="95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Stability: The double linkage improves balance on uneven terrains and steep slopes.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59449" y="4754058"/>
            <a:ext cx="83203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10583" y="5999928"/>
            <a:ext cx="6001098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Superior Load Distribution: It evenly spreads weight, reducing mechanical stress on the frame and instruments.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59449" y="6109465"/>
            <a:ext cx="83203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59449" y="7467730"/>
            <a:ext cx="83203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04.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49176" y="7427076"/>
            <a:ext cx="6001098" cy="127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Adaptability: The system handles multi-directional obstacles, offering better performance than conventional suspensions (like rocker-bogie).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7410">
            <a:off x="10307289" y="8895973"/>
            <a:ext cx="3773056" cy="1536663"/>
          </a:xfrm>
          <a:custGeom>
            <a:avLst/>
            <a:gdLst/>
            <a:ahLst/>
            <a:cxnLst/>
            <a:rect l="l" t="t" r="r" b="b"/>
            <a:pathLst>
              <a:path w="3773056" h="1536663">
                <a:moveTo>
                  <a:pt x="0" y="0"/>
                </a:moveTo>
                <a:lnTo>
                  <a:pt x="3773056" y="0"/>
                </a:lnTo>
                <a:lnTo>
                  <a:pt x="3773056" y="1536663"/>
                </a:lnTo>
                <a:lnTo>
                  <a:pt x="0" y="15366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46998" y="8717738"/>
            <a:ext cx="3475862" cy="2009680"/>
          </a:xfrm>
          <a:custGeom>
            <a:avLst/>
            <a:gdLst/>
            <a:ahLst/>
            <a:cxnLst/>
            <a:rect l="l" t="t" r="r" b="b"/>
            <a:pathLst>
              <a:path w="3475862" h="2009680">
                <a:moveTo>
                  <a:pt x="0" y="0"/>
                </a:moveTo>
                <a:lnTo>
                  <a:pt x="3475862" y="0"/>
                </a:lnTo>
                <a:lnTo>
                  <a:pt x="3475862" y="2009680"/>
                </a:lnTo>
                <a:lnTo>
                  <a:pt x="0" y="2009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827390">
            <a:off x="-154835" y="-770114"/>
            <a:ext cx="2907157" cy="3032236"/>
          </a:xfrm>
          <a:custGeom>
            <a:avLst/>
            <a:gdLst/>
            <a:ahLst/>
            <a:cxnLst/>
            <a:rect l="l" t="t" r="r" b="b"/>
            <a:pathLst>
              <a:path w="2907157" h="3032236">
                <a:moveTo>
                  <a:pt x="0" y="0"/>
                </a:moveTo>
                <a:lnTo>
                  <a:pt x="2907157" y="0"/>
                </a:lnTo>
                <a:lnTo>
                  <a:pt x="2907157" y="3032237"/>
                </a:lnTo>
                <a:lnTo>
                  <a:pt x="0" y="30322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37395">
            <a:off x="16022390" y="2022670"/>
            <a:ext cx="2876227" cy="3001755"/>
          </a:xfrm>
          <a:custGeom>
            <a:avLst/>
            <a:gdLst/>
            <a:ahLst/>
            <a:cxnLst/>
            <a:rect l="l" t="t" r="r" b="b"/>
            <a:pathLst>
              <a:path w="2876227" h="3001755">
                <a:moveTo>
                  <a:pt x="0" y="0"/>
                </a:moveTo>
                <a:lnTo>
                  <a:pt x="2876227" y="0"/>
                </a:lnTo>
                <a:lnTo>
                  <a:pt x="2876227" y="3001755"/>
                </a:lnTo>
                <a:lnTo>
                  <a:pt x="0" y="30017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9888797" y="3225838"/>
            <a:ext cx="6818356" cy="3835325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803666" y="3123630"/>
            <a:ext cx="5771056" cy="4039739"/>
          </a:xfrm>
          <a:custGeom>
            <a:avLst/>
            <a:gdLst/>
            <a:ahLst/>
            <a:cxnLst/>
            <a:rect l="l" t="t" r="r" b="b"/>
            <a:pathLst>
              <a:path w="5771056" h="4039739">
                <a:moveTo>
                  <a:pt x="0" y="0"/>
                </a:moveTo>
                <a:lnTo>
                  <a:pt x="5771057" y="0"/>
                </a:lnTo>
                <a:lnTo>
                  <a:pt x="5771057" y="4039740"/>
                </a:lnTo>
                <a:lnTo>
                  <a:pt x="0" y="40397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22957" y="733374"/>
            <a:ext cx="7842087" cy="183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ANALYSIS AND SIMULATIONS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88797" y="7438213"/>
            <a:ext cx="6702870" cy="127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SIMULATING REAL LIFE ENVIRONMENT USING MATLAB SIMULINK TOOL HELPED IN CHANGING THE PARAMETERS IF THE ROVER SUSPENSION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6566" y="7435283"/>
            <a:ext cx="7845257" cy="127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CONSIDERING THE WHEELS BEING THE MOST IMPORTANT PART OF THE SYSTEM , ITS STRESS ANALYSIS UNDER DIFFERENT LOADS WAS STUDIED USING FEA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29648" y="-1799907"/>
            <a:ext cx="3599814" cy="3599814"/>
          </a:xfrm>
          <a:custGeom>
            <a:avLst/>
            <a:gdLst/>
            <a:ahLst/>
            <a:cxnLst/>
            <a:rect l="l" t="t" r="r" b="b"/>
            <a:pathLst>
              <a:path w="3599814" h="3599814">
                <a:moveTo>
                  <a:pt x="0" y="0"/>
                </a:moveTo>
                <a:lnTo>
                  <a:pt x="3599814" y="0"/>
                </a:lnTo>
                <a:lnTo>
                  <a:pt x="3599814" y="3599814"/>
                </a:lnTo>
                <a:lnTo>
                  <a:pt x="0" y="35998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406087" y="3391970"/>
            <a:ext cx="8204197" cy="4614861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9655654" y="3391970"/>
            <a:ext cx="8204197" cy="46148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235418" y="859472"/>
            <a:ext cx="7821685" cy="186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Controlled Environment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92353" y="8232256"/>
            <a:ext cx="1854279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RAMP TEST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61408" y="8232256"/>
            <a:ext cx="2651760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OBSTACLE TEST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 mute="1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EA1588-DC85-1AE5-C3D9-0524D1296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C15B5F0-1198-F43F-9B34-8B648860166B}"/>
              </a:ext>
            </a:extLst>
          </p:cNvPr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5FAF28-207D-EBF5-A260-BCEDF1790A08}"/>
              </a:ext>
            </a:extLst>
          </p:cNvPr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22294C6-0290-70BB-0F17-D88EC23B817A}"/>
              </a:ext>
            </a:extLst>
          </p:cNvPr>
          <p:cNvSpPr/>
          <p:nvPr/>
        </p:nvSpPr>
        <p:spPr>
          <a:xfrm>
            <a:off x="1729648" y="-1799907"/>
            <a:ext cx="3599814" cy="3599814"/>
          </a:xfrm>
          <a:custGeom>
            <a:avLst/>
            <a:gdLst/>
            <a:ahLst/>
            <a:cxnLst/>
            <a:rect l="l" t="t" r="r" b="b"/>
            <a:pathLst>
              <a:path w="3599814" h="3599814">
                <a:moveTo>
                  <a:pt x="0" y="0"/>
                </a:moveTo>
                <a:lnTo>
                  <a:pt x="3599814" y="0"/>
                </a:lnTo>
                <a:lnTo>
                  <a:pt x="3599814" y="3599814"/>
                </a:lnTo>
                <a:lnTo>
                  <a:pt x="0" y="35998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E4E5A38-8902-F02C-D52B-6AAB976BB12A}"/>
              </a:ext>
            </a:extLst>
          </p:cNvPr>
          <p:cNvSpPr txBox="1"/>
          <p:nvPr/>
        </p:nvSpPr>
        <p:spPr>
          <a:xfrm>
            <a:off x="5235418" y="859472"/>
            <a:ext cx="7821685" cy="186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Real life conditions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701C31A-3792-FE62-F2E9-3450D2F210E4}"/>
              </a:ext>
            </a:extLst>
          </p:cNvPr>
          <p:cNvSpPr txBox="1"/>
          <p:nvPr/>
        </p:nvSpPr>
        <p:spPr>
          <a:xfrm>
            <a:off x="15938341" y="8932545"/>
            <a:ext cx="130665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06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CAD30C8-C432-7F02-990D-6066FF7BC7AA}"/>
              </a:ext>
            </a:extLst>
          </p:cNvPr>
          <p:cNvSpPr txBox="1"/>
          <p:nvPr/>
        </p:nvSpPr>
        <p:spPr>
          <a:xfrm>
            <a:off x="2514600" y="8381474"/>
            <a:ext cx="4489647" cy="657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Rough terrain test</a:t>
            </a:r>
          </a:p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Date – 13/01/2025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70D332A-8270-3CC3-0953-5DDDD69369F6}"/>
              </a:ext>
            </a:extLst>
          </p:cNvPr>
          <p:cNvSpPr txBox="1"/>
          <p:nvPr/>
        </p:nvSpPr>
        <p:spPr>
          <a:xfrm>
            <a:off x="11531363" y="8301404"/>
            <a:ext cx="4273992" cy="657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Grass/moist terrain test</a:t>
            </a:r>
          </a:p>
          <a:p>
            <a:pPr algn="ctr">
              <a:lnSpc>
                <a:spcPts val="252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Date – 14/01/2025</a:t>
            </a:r>
          </a:p>
        </p:txBody>
      </p:sp>
      <p:pic>
        <p:nvPicPr>
          <p:cNvPr id="11" name="WhatsApp Video 2025-01-13 at 11.11.40 AM">
            <a:hlinkClick r:id="" action="ppaction://media"/>
            <a:extLst>
              <a:ext uri="{FF2B5EF4-FFF2-40B4-BE49-F238E27FC236}">
                <a16:creationId xmlns:a16="http://schemas.microsoft.com/office/drawing/2014/main" id="{60DE5A20-050F-C2A0-68CD-16DD27C10E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1686" y="3391970"/>
            <a:ext cx="8362314" cy="4703802"/>
          </a:xfrm>
          <a:prstGeom prst="rect">
            <a:avLst/>
          </a:prstGeom>
        </p:spPr>
      </p:pic>
      <p:pic>
        <p:nvPicPr>
          <p:cNvPr id="12" name="WhatsApp Video 2025-01-14 at 10.13.47 AM">
            <a:hlinkClick r:id="" action="ppaction://media"/>
            <a:extLst>
              <a:ext uri="{FF2B5EF4-FFF2-40B4-BE49-F238E27FC236}">
                <a16:creationId xmlns:a16="http://schemas.microsoft.com/office/drawing/2014/main" id="{80B06B31-FCFE-4674-B7D4-E5F9955089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04609" y="3391970"/>
            <a:ext cx="8294208" cy="466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5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4841" y="2189947"/>
            <a:ext cx="16977740" cy="6170631"/>
            <a:chOff x="0" y="0"/>
            <a:chExt cx="1974701" cy="7177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4701" cy="717713"/>
            </a:xfrm>
            <a:custGeom>
              <a:avLst/>
              <a:gdLst/>
              <a:ahLst/>
              <a:cxnLst/>
              <a:rect l="l" t="t" r="r" b="b"/>
              <a:pathLst>
                <a:path w="1974701" h="717713">
                  <a:moveTo>
                    <a:pt x="10488" y="0"/>
                  </a:moveTo>
                  <a:lnTo>
                    <a:pt x="1964213" y="0"/>
                  </a:lnTo>
                  <a:cubicBezTo>
                    <a:pt x="1966995" y="0"/>
                    <a:pt x="1969663" y="1105"/>
                    <a:pt x="1971629" y="3072"/>
                  </a:cubicBezTo>
                  <a:cubicBezTo>
                    <a:pt x="1973596" y="5039"/>
                    <a:pt x="1974701" y="7706"/>
                    <a:pt x="1974701" y="10488"/>
                  </a:cubicBezTo>
                  <a:lnTo>
                    <a:pt x="1974701" y="707225"/>
                  </a:lnTo>
                  <a:cubicBezTo>
                    <a:pt x="1974701" y="710007"/>
                    <a:pt x="1973596" y="712675"/>
                    <a:pt x="1971629" y="714642"/>
                  </a:cubicBezTo>
                  <a:cubicBezTo>
                    <a:pt x="1969663" y="716608"/>
                    <a:pt x="1966995" y="717713"/>
                    <a:pt x="1964213" y="717713"/>
                  </a:cubicBezTo>
                  <a:lnTo>
                    <a:pt x="10488" y="717713"/>
                  </a:lnTo>
                  <a:cubicBezTo>
                    <a:pt x="7706" y="717713"/>
                    <a:pt x="5039" y="716608"/>
                    <a:pt x="3072" y="714642"/>
                  </a:cubicBezTo>
                  <a:cubicBezTo>
                    <a:pt x="1105" y="712675"/>
                    <a:pt x="0" y="710007"/>
                    <a:pt x="0" y="707225"/>
                  </a:cubicBezTo>
                  <a:lnTo>
                    <a:pt x="0" y="10488"/>
                  </a:lnTo>
                  <a:cubicBezTo>
                    <a:pt x="0" y="7706"/>
                    <a:pt x="1105" y="5039"/>
                    <a:pt x="3072" y="3072"/>
                  </a:cubicBezTo>
                  <a:cubicBezTo>
                    <a:pt x="5039" y="1105"/>
                    <a:pt x="7706" y="0"/>
                    <a:pt x="10488" y="0"/>
                  </a:cubicBezTo>
                  <a:close/>
                </a:path>
              </a:pathLst>
            </a:custGeom>
            <a:blipFill>
              <a:blip r:embed="rId3"/>
              <a:stretch>
                <a:fillRect t="-275" b="-27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046044" y="870192"/>
            <a:ext cx="14195913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COMPARITIVE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38341" y="8932545"/>
            <a:ext cx="130665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12726" y="2986213"/>
            <a:ext cx="2792605" cy="279260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763" y="0"/>
                  </a:moveTo>
                  <a:lnTo>
                    <a:pt x="749037" y="0"/>
                  </a:lnTo>
                  <a:cubicBezTo>
                    <a:pt x="765948" y="0"/>
                    <a:pt x="782167" y="6718"/>
                    <a:pt x="794124" y="18676"/>
                  </a:cubicBezTo>
                  <a:cubicBezTo>
                    <a:pt x="806082" y="30634"/>
                    <a:pt x="812800" y="46852"/>
                    <a:pt x="812800" y="63763"/>
                  </a:cubicBezTo>
                  <a:lnTo>
                    <a:pt x="812800" y="749037"/>
                  </a:lnTo>
                  <a:cubicBezTo>
                    <a:pt x="812800" y="765948"/>
                    <a:pt x="806082" y="782167"/>
                    <a:pt x="794124" y="794124"/>
                  </a:cubicBezTo>
                  <a:cubicBezTo>
                    <a:pt x="782167" y="806082"/>
                    <a:pt x="765948" y="812800"/>
                    <a:pt x="749037" y="812800"/>
                  </a:cubicBezTo>
                  <a:lnTo>
                    <a:pt x="63763" y="812800"/>
                  </a:lnTo>
                  <a:cubicBezTo>
                    <a:pt x="46852" y="812800"/>
                    <a:pt x="30634" y="806082"/>
                    <a:pt x="18676" y="794124"/>
                  </a:cubicBezTo>
                  <a:cubicBezTo>
                    <a:pt x="6718" y="782167"/>
                    <a:pt x="0" y="765948"/>
                    <a:pt x="0" y="749037"/>
                  </a:cubicBezTo>
                  <a:lnTo>
                    <a:pt x="0" y="63763"/>
                  </a:lnTo>
                  <a:cubicBezTo>
                    <a:pt x="0" y="46852"/>
                    <a:pt x="6718" y="30634"/>
                    <a:pt x="18676" y="18676"/>
                  </a:cubicBezTo>
                  <a:cubicBezTo>
                    <a:pt x="30634" y="6718"/>
                    <a:pt x="46852" y="0"/>
                    <a:pt x="63763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2207523" y="7106099"/>
            <a:ext cx="2792605" cy="279260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763" y="0"/>
                  </a:moveTo>
                  <a:lnTo>
                    <a:pt x="749037" y="0"/>
                  </a:lnTo>
                  <a:cubicBezTo>
                    <a:pt x="765948" y="0"/>
                    <a:pt x="782167" y="6718"/>
                    <a:pt x="794124" y="18676"/>
                  </a:cubicBezTo>
                  <a:cubicBezTo>
                    <a:pt x="806082" y="30634"/>
                    <a:pt x="812800" y="46852"/>
                    <a:pt x="812800" y="63763"/>
                  </a:cubicBezTo>
                  <a:lnTo>
                    <a:pt x="812800" y="749037"/>
                  </a:lnTo>
                  <a:cubicBezTo>
                    <a:pt x="812800" y="765948"/>
                    <a:pt x="806082" y="782167"/>
                    <a:pt x="794124" y="794124"/>
                  </a:cubicBezTo>
                  <a:cubicBezTo>
                    <a:pt x="782167" y="806082"/>
                    <a:pt x="765948" y="812800"/>
                    <a:pt x="749037" y="812800"/>
                  </a:cubicBezTo>
                  <a:lnTo>
                    <a:pt x="63763" y="812800"/>
                  </a:lnTo>
                  <a:cubicBezTo>
                    <a:pt x="46852" y="812800"/>
                    <a:pt x="30634" y="806082"/>
                    <a:pt x="18676" y="794124"/>
                  </a:cubicBezTo>
                  <a:cubicBezTo>
                    <a:pt x="6718" y="782167"/>
                    <a:pt x="0" y="765948"/>
                    <a:pt x="0" y="749037"/>
                  </a:cubicBezTo>
                  <a:lnTo>
                    <a:pt x="0" y="63763"/>
                  </a:lnTo>
                  <a:cubicBezTo>
                    <a:pt x="0" y="46852"/>
                    <a:pt x="6718" y="30634"/>
                    <a:pt x="18676" y="18676"/>
                  </a:cubicBezTo>
                  <a:cubicBezTo>
                    <a:pt x="30634" y="6718"/>
                    <a:pt x="46852" y="0"/>
                    <a:pt x="63763" y="0"/>
                  </a:cubicBezTo>
                  <a:close/>
                </a:path>
              </a:pathLst>
            </a:custGeom>
            <a:blipFill>
              <a:blip r:embed="rId4"/>
              <a:stretch>
                <a:fillRect r="-6555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448353" y="7106099"/>
            <a:ext cx="2792605" cy="279260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763" y="0"/>
                  </a:moveTo>
                  <a:lnTo>
                    <a:pt x="749037" y="0"/>
                  </a:lnTo>
                  <a:cubicBezTo>
                    <a:pt x="765948" y="0"/>
                    <a:pt x="782167" y="6718"/>
                    <a:pt x="794124" y="18676"/>
                  </a:cubicBezTo>
                  <a:cubicBezTo>
                    <a:pt x="806082" y="30634"/>
                    <a:pt x="812800" y="46852"/>
                    <a:pt x="812800" y="63763"/>
                  </a:cubicBezTo>
                  <a:lnTo>
                    <a:pt x="812800" y="749037"/>
                  </a:lnTo>
                  <a:cubicBezTo>
                    <a:pt x="812800" y="765948"/>
                    <a:pt x="806082" y="782167"/>
                    <a:pt x="794124" y="794124"/>
                  </a:cubicBezTo>
                  <a:cubicBezTo>
                    <a:pt x="782167" y="806082"/>
                    <a:pt x="765948" y="812800"/>
                    <a:pt x="749037" y="812800"/>
                  </a:cubicBezTo>
                  <a:lnTo>
                    <a:pt x="63763" y="812800"/>
                  </a:lnTo>
                  <a:cubicBezTo>
                    <a:pt x="46852" y="812800"/>
                    <a:pt x="30634" y="806082"/>
                    <a:pt x="18676" y="794124"/>
                  </a:cubicBezTo>
                  <a:cubicBezTo>
                    <a:pt x="6718" y="782167"/>
                    <a:pt x="0" y="765948"/>
                    <a:pt x="0" y="749037"/>
                  </a:cubicBezTo>
                  <a:lnTo>
                    <a:pt x="0" y="63763"/>
                  </a:lnTo>
                  <a:cubicBezTo>
                    <a:pt x="0" y="46852"/>
                    <a:pt x="6718" y="30634"/>
                    <a:pt x="18676" y="18676"/>
                  </a:cubicBezTo>
                  <a:cubicBezTo>
                    <a:pt x="30634" y="6718"/>
                    <a:pt x="46852" y="0"/>
                    <a:pt x="63763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747698" y="2986213"/>
            <a:ext cx="2792605" cy="27926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763" y="0"/>
                  </a:moveTo>
                  <a:lnTo>
                    <a:pt x="749037" y="0"/>
                  </a:lnTo>
                  <a:cubicBezTo>
                    <a:pt x="765948" y="0"/>
                    <a:pt x="782167" y="6718"/>
                    <a:pt x="794124" y="18676"/>
                  </a:cubicBezTo>
                  <a:cubicBezTo>
                    <a:pt x="806082" y="30634"/>
                    <a:pt x="812800" y="46852"/>
                    <a:pt x="812800" y="63763"/>
                  </a:cubicBezTo>
                  <a:lnTo>
                    <a:pt x="812800" y="749037"/>
                  </a:lnTo>
                  <a:cubicBezTo>
                    <a:pt x="812800" y="765948"/>
                    <a:pt x="806082" y="782167"/>
                    <a:pt x="794124" y="794124"/>
                  </a:cubicBezTo>
                  <a:cubicBezTo>
                    <a:pt x="782167" y="806082"/>
                    <a:pt x="765948" y="812800"/>
                    <a:pt x="749037" y="812800"/>
                  </a:cubicBezTo>
                  <a:lnTo>
                    <a:pt x="63763" y="812800"/>
                  </a:lnTo>
                  <a:cubicBezTo>
                    <a:pt x="46852" y="812800"/>
                    <a:pt x="30634" y="806082"/>
                    <a:pt x="18676" y="794124"/>
                  </a:cubicBezTo>
                  <a:cubicBezTo>
                    <a:pt x="6718" y="782167"/>
                    <a:pt x="0" y="765948"/>
                    <a:pt x="0" y="749037"/>
                  </a:cubicBezTo>
                  <a:lnTo>
                    <a:pt x="0" y="63763"/>
                  </a:lnTo>
                  <a:cubicBezTo>
                    <a:pt x="0" y="46852"/>
                    <a:pt x="6718" y="30634"/>
                    <a:pt x="18676" y="18676"/>
                  </a:cubicBezTo>
                  <a:cubicBezTo>
                    <a:pt x="30634" y="6718"/>
                    <a:pt x="46852" y="0"/>
                    <a:pt x="63763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4083602" y="2937162"/>
            <a:ext cx="2792605" cy="279260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3763" y="0"/>
                  </a:moveTo>
                  <a:lnTo>
                    <a:pt x="749037" y="0"/>
                  </a:lnTo>
                  <a:cubicBezTo>
                    <a:pt x="765948" y="0"/>
                    <a:pt x="782167" y="6718"/>
                    <a:pt x="794124" y="18676"/>
                  </a:cubicBezTo>
                  <a:cubicBezTo>
                    <a:pt x="806082" y="30634"/>
                    <a:pt x="812800" y="46852"/>
                    <a:pt x="812800" y="63763"/>
                  </a:cubicBezTo>
                  <a:lnTo>
                    <a:pt x="812800" y="749037"/>
                  </a:lnTo>
                  <a:cubicBezTo>
                    <a:pt x="812800" y="765948"/>
                    <a:pt x="806082" y="782167"/>
                    <a:pt x="794124" y="794124"/>
                  </a:cubicBezTo>
                  <a:cubicBezTo>
                    <a:pt x="782167" y="806082"/>
                    <a:pt x="765948" y="812800"/>
                    <a:pt x="749037" y="812800"/>
                  </a:cubicBezTo>
                  <a:lnTo>
                    <a:pt x="63763" y="812800"/>
                  </a:lnTo>
                  <a:cubicBezTo>
                    <a:pt x="46852" y="812800"/>
                    <a:pt x="30634" y="806082"/>
                    <a:pt x="18676" y="794124"/>
                  </a:cubicBezTo>
                  <a:cubicBezTo>
                    <a:pt x="6718" y="782167"/>
                    <a:pt x="0" y="765948"/>
                    <a:pt x="0" y="749037"/>
                  </a:cubicBezTo>
                  <a:lnTo>
                    <a:pt x="0" y="63763"/>
                  </a:lnTo>
                  <a:cubicBezTo>
                    <a:pt x="0" y="46852"/>
                    <a:pt x="6718" y="30634"/>
                    <a:pt x="18676" y="18676"/>
                  </a:cubicBezTo>
                  <a:cubicBezTo>
                    <a:pt x="30634" y="6718"/>
                    <a:pt x="46852" y="0"/>
                    <a:pt x="63763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r="-2504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395754" y="620395"/>
            <a:ext cx="14195913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ELECTRONICS AND SENSORS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979" y="2126689"/>
            <a:ext cx="4457655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IMU - INERTIAL MEASUREMENT UNIT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38341" y="8932545"/>
            <a:ext cx="130665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 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32402" y="2126689"/>
            <a:ext cx="4457655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WHEEL MOTORS WITH ENCODERS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80685" y="6161405"/>
            <a:ext cx="4457655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PRESSURE /STRAIN</a:t>
            </a:r>
          </a:p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SENSOR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03825" y="2126689"/>
            <a:ext cx="3435757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LOAD/FORCE SENSORS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15828" y="6161405"/>
            <a:ext cx="4457655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LI-DAR SENSOR</a:t>
            </a:r>
          </a:p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(NAVIGATION)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3169CF-B15C-66A7-61F1-BED040D1F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22" y="7106099"/>
            <a:ext cx="2837379" cy="28373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B40097C2-A3F4-F36B-7F35-585B065353D8}"/>
              </a:ext>
            </a:extLst>
          </p:cNvPr>
          <p:cNvSpPr txBox="1"/>
          <p:nvPr/>
        </p:nvSpPr>
        <p:spPr>
          <a:xfrm>
            <a:off x="7381383" y="6156832"/>
            <a:ext cx="4457655" cy="65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Moisture</a:t>
            </a:r>
          </a:p>
          <a:p>
            <a:pPr algn="ctr">
              <a:lnSpc>
                <a:spcPts val="2524"/>
              </a:lnSpc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Sensor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